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8"/>
  </p:notesMasterIdLst>
  <p:sldIdLst>
    <p:sldId id="256" r:id="rId3"/>
    <p:sldId id="27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71" r:id="rId13"/>
    <p:sldId id="273" r:id="rId14"/>
    <p:sldId id="274" r:id="rId15"/>
    <p:sldId id="275" r:id="rId16"/>
    <p:sldId id="276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F83FF-5F1B-49DF-ADC1-0D76AA6151F9}" v="5" dt="2024-11-11T21:41:38.681"/>
  </p1510:revLst>
</p1510:revInfo>
</file>

<file path=ppt/tableStyles.xml><?xml version="1.0" encoding="utf-8"?>
<a:tblStyleLst xmlns:a="http://schemas.openxmlformats.org/drawingml/2006/main" def="{77DC71E3-E307-4469-ACC9-F72342CFD7BB}">
  <a:tblStyle styleId="{77DC71E3-E307-4469-ACC9-F72342CFD7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e Muth" userId="f164a470c00c4c74" providerId="LiveId" clId="{BB8F83FF-5F1B-49DF-ADC1-0D76AA6151F9}"/>
    <pc:docChg chg="undo custSel addSld delSld modSld">
      <pc:chgData name="Cassie Muth" userId="f164a470c00c4c74" providerId="LiveId" clId="{BB8F83FF-5F1B-49DF-ADC1-0D76AA6151F9}" dt="2024-11-11T21:46:01.787" v="198" actId="255"/>
      <pc:docMkLst>
        <pc:docMk/>
      </pc:docMkLst>
      <pc:sldChg chg="addSp delSp modSp mod">
        <pc:chgData name="Cassie Muth" userId="f164a470c00c4c74" providerId="LiveId" clId="{BB8F83FF-5F1B-49DF-ADC1-0D76AA6151F9}" dt="2024-11-11T21:45:33.709" v="196" actId="20577"/>
        <pc:sldMkLst>
          <pc:docMk/>
          <pc:sldMk cId="0" sldId="256"/>
        </pc:sldMkLst>
        <pc:spChg chg="add del mod">
          <ac:chgData name="Cassie Muth" userId="f164a470c00c4c74" providerId="LiveId" clId="{BB8F83FF-5F1B-49DF-ADC1-0D76AA6151F9}" dt="2024-11-11T21:45:33.709" v="196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ssie Muth" userId="f164a470c00c4c74" providerId="LiveId" clId="{BB8F83FF-5F1B-49DF-ADC1-0D76AA6151F9}" dt="2024-11-11T21:34:06.625" v="40" actId="20577"/>
          <ac:spMkLst>
            <pc:docMk/>
            <pc:sldMk cId="0" sldId="256"/>
            <ac:spMk id="134" creationId="{00000000-0000-0000-0000-000000000000}"/>
          </ac:spMkLst>
        </pc:spChg>
        <pc:spChg chg="del">
          <ac:chgData name="Cassie Muth" userId="f164a470c00c4c74" providerId="LiveId" clId="{BB8F83FF-5F1B-49DF-ADC1-0D76AA6151F9}" dt="2024-11-11T21:33:26.667" v="10" actId="478"/>
          <ac:spMkLst>
            <pc:docMk/>
            <pc:sldMk cId="0" sldId="256"/>
            <ac:spMk id="135" creationId="{00000000-0000-0000-0000-000000000000}"/>
          </ac:spMkLst>
        </pc:spChg>
        <pc:spChg chg="mod">
          <ac:chgData name="Cassie Muth" userId="f164a470c00c4c74" providerId="LiveId" clId="{BB8F83FF-5F1B-49DF-ADC1-0D76AA6151F9}" dt="2024-11-11T21:33:41.082" v="14" actId="20577"/>
          <ac:spMkLst>
            <pc:docMk/>
            <pc:sldMk cId="0" sldId="256"/>
            <ac:spMk id="137" creationId="{00000000-0000-0000-0000-000000000000}"/>
          </ac:spMkLst>
        </pc:spChg>
      </pc:sldChg>
      <pc:sldChg chg="del">
        <pc:chgData name="Cassie Muth" userId="f164a470c00c4c74" providerId="LiveId" clId="{BB8F83FF-5F1B-49DF-ADC1-0D76AA6151F9}" dt="2024-11-11T21:45:48.666" v="197" actId="2696"/>
        <pc:sldMkLst>
          <pc:docMk/>
          <pc:sldMk cId="0" sldId="257"/>
        </pc:sldMkLst>
      </pc:sldChg>
      <pc:sldChg chg="del">
        <pc:chgData name="Cassie Muth" userId="f164a470c00c4c74" providerId="LiveId" clId="{BB8F83FF-5F1B-49DF-ADC1-0D76AA6151F9}" dt="2024-11-11T21:44:13.849" v="158" actId="2696"/>
        <pc:sldMkLst>
          <pc:docMk/>
          <pc:sldMk cId="0" sldId="258"/>
        </pc:sldMkLst>
      </pc:sldChg>
      <pc:sldChg chg="del">
        <pc:chgData name="Cassie Muth" userId="f164a470c00c4c74" providerId="LiveId" clId="{BB8F83FF-5F1B-49DF-ADC1-0D76AA6151F9}" dt="2024-11-11T21:44:10.361" v="157" actId="2696"/>
        <pc:sldMkLst>
          <pc:docMk/>
          <pc:sldMk cId="0" sldId="259"/>
        </pc:sldMkLst>
      </pc:sldChg>
      <pc:sldChg chg="del">
        <pc:chgData name="Cassie Muth" userId="f164a470c00c4c74" providerId="LiveId" clId="{BB8F83FF-5F1B-49DF-ADC1-0D76AA6151F9}" dt="2024-11-11T21:45:08.327" v="172" actId="2696"/>
        <pc:sldMkLst>
          <pc:docMk/>
          <pc:sldMk cId="0" sldId="260"/>
        </pc:sldMkLst>
      </pc:sldChg>
      <pc:sldChg chg="modSp mod">
        <pc:chgData name="Cassie Muth" userId="f164a470c00c4c74" providerId="LiveId" clId="{BB8F83FF-5F1B-49DF-ADC1-0D76AA6151F9}" dt="2024-11-11T21:44:58.952" v="171" actId="20577"/>
        <pc:sldMkLst>
          <pc:docMk/>
          <pc:sldMk cId="0" sldId="261"/>
        </pc:sldMkLst>
        <pc:spChg chg="mod">
          <ac:chgData name="Cassie Muth" userId="f164a470c00c4c74" providerId="LiveId" clId="{BB8F83FF-5F1B-49DF-ADC1-0D76AA6151F9}" dt="2024-11-11T21:44:58.952" v="171" actId="20577"/>
          <ac:spMkLst>
            <pc:docMk/>
            <pc:sldMk cId="0" sldId="261"/>
            <ac:spMk id="181" creationId="{00000000-0000-0000-0000-000000000000}"/>
          </ac:spMkLst>
        </pc:spChg>
      </pc:sldChg>
      <pc:sldChg chg="del">
        <pc:chgData name="Cassie Muth" userId="f164a470c00c4c74" providerId="LiveId" clId="{BB8F83FF-5F1B-49DF-ADC1-0D76AA6151F9}" dt="2024-11-11T21:36:15.330" v="42" actId="2696"/>
        <pc:sldMkLst>
          <pc:docMk/>
          <pc:sldMk cId="0" sldId="268"/>
        </pc:sldMkLst>
      </pc:sldChg>
      <pc:sldChg chg="del">
        <pc:chgData name="Cassie Muth" userId="f164a470c00c4c74" providerId="LiveId" clId="{BB8F83FF-5F1B-49DF-ADC1-0D76AA6151F9}" dt="2024-11-11T21:39:06.362" v="127" actId="2696"/>
        <pc:sldMkLst>
          <pc:docMk/>
          <pc:sldMk cId="0" sldId="269"/>
        </pc:sldMkLst>
      </pc:sldChg>
      <pc:sldChg chg="del">
        <pc:chgData name="Cassie Muth" userId="f164a470c00c4c74" providerId="LiveId" clId="{BB8F83FF-5F1B-49DF-ADC1-0D76AA6151F9}" dt="2024-11-11T21:39:02.529" v="126" actId="2696"/>
        <pc:sldMkLst>
          <pc:docMk/>
          <pc:sldMk cId="0" sldId="270"/>
        </pc:sldMkLst>
      </pc:sldChg>
      <pc:sldChg chg="del">
        <pc:chgData name="Cassie Muth" userId="f164a470c00c4c74" providerId="LiveId" clId="{BB8F83FF-5F1B-49DF-ADC1-0D76AA6151F9}" dt="2024-11-11T21:36:57.045" v="43" actId="2696"/>
        <pc:sldMkLst>
          <pc:docMk/>
          <pc:sldMk cId="0" sldId="272"/>
        </pc:sldMkLst>
      </pc:sldChg>
      <pc:sldChg chg="del">
        <pc:chgData name="Cassie Muth" userId="f164a470c00c4c74" providerId="LiveId" clId="{BB8F83FF-5F1B-49DF-ADC1-0D76AA6151F9}" dt="2024-11-11T21:35:54.978" v="41" actId="2696"/>
        <pc:sldMkLst>
          <pc:docMk/>
          <pc:sldMk cId="0" sldId="277"/>
        </pc:sldMkLst>
      </pc:sldChg>
      <pc:sldChg chg="addSp modSp add mod">
        <pc:chgData name="Cassie Muth" userId="f164a470c00c4c74" providerId="LiveId" clId="{BB8F83FF-5F1B-49DF-ADC1-0D76AA6151F9}" dt="2024-11-11T21:38:44.992" v="125" actId="1038"/>
        <pc:sldMkLst>
          <pc:docMk/>
          <pc:sldMk cId="4136497735" sldId="277"/>
        </pc:sldMkLst>
        <pc:spChg chg="mod">
          <ac:chgData name="Cassie Muth" userId="f164a470c00c4c74" providerId="LiveId" clId="{BB8F83FF-5F1B-49DF-ADC1-0D76AA6151F9}" dt="2024-11-11T21:38:03.895" v="62" actId="14100"/>
          <ac:spMkLst>
            <pc:docMk/>
            <pc:sldMk cId="4136497735" sldId="277"/>
            <ac:spMk id="248" creationId="{E7CA9DED-506E-E087-02B1-65D68CD0719D}"/>
          </ac:spMkLst>
        </pc:spChg>
        <pc:picChg chg="add mod">
          <ac:chgData name="Cassie Muth" userId="f164a470c00c4c74" providerId="LiveId" clId="{BB8F83FF-5F1B-49DF-ADC1-0D76AA6151F9}" dt="2024-11-11T21:38:24.857" v="92" actId="1037"/>
          <ac:picMkLst>
            <pc:docMk/>
            <pc:sldMk cId="4136497735" sldId="277"/>
            <ac:picMk id="2" creationId="{5D34C67B-1FA0-1BE8-F246-347498B96700}"/>
          </ac:picMkLst>
        </pc:picChg>
        <pc:picChg chg="add mod">
          <ac:chgData name="Cassie Muth" userId="f164a470c00c4c74" providerId="LiveId" clId="{BB8F83FF-5F1B-49DF-ADC1-0D76AA6151F9}" dt="2024-11-11T21:38:44.992" v="125" actId="1038"/>
          <ac:picMkLst>
            <pc:docMk/>
            <pc:sldMk cId="4136497735" sldId="277"/>
            <ac:picMk id="3" creationId="{B14CF1DB-948A-0575-4DAA-3A69143842E8}"/>
          </ac:picMkLst>
        </pc:picChg>
        <pc:picChg chg="mod">
          <ac:chgData name="Cassie Muth" userId="f164a470c00c4c74" providerId="LiveId" clId="{BB8F83FF-5F1B-49DF-ADC1-0D76AA6151F9}" dt="2024-11-11T21:37:29.877" v="56" actId="1035"/>
          <ac:picMkLst>
            <pc:docMk/>
            <pc:sldMk cId="4136497735" sldId="277"/>
            <ac:picMk id="247" creationId="{D9064E17-D89E-FA45-789C-AFEC507A56EC}"/>
          </ac:picMkLst>
        </pc:picChg>
      </pc:sldChg>
      <pc:sldChg chg="addSp modSp add mod">
        <pc:chgData name="Cassie Muth" userId="f164a470c00c4c74" providerId="LiveId" clId="{BB8F83FF-5F1B-49DF-ADC1-0D76AA6151F9}" dt="2024-11-11T21:46:01.787" v="198" actId="255"/>
        <pc:sldMkLst>
          <pc:docMk/>
          <pc:sldMk cId="1457965487" sldId="278"/>
        </pc:sldMkLst>
        <pc:spChg chg="add mod">
          <ac:chgData name="Cassie Muth" userId="f164a470c00c4c74" providerId="LiveId" clId="{BB8F83FF-5F1B-49DF-ADC1-0D76AA6151F9}" dt="2024-11-11T21:43:56.236" v="155" actId="1076"/>
          <ac:spMkLst>
            <pc:docMk/>
            <pc:sldMk cId="1457965487" sldId="278"/>
            <ac:spMk id="2" creationId="{B648458C-1940-9644-18A2-33F8A502C4F5}"/>
          </ac:spMkLst>
        </pc:spChg>
        <pc:spChg chg="add mod">
          <ac:chgData name="Cassie Muth" userId="f164a470c00c4c74" providerId="LiveId" clId="{BB8F83FF-5F1B-49DF-ADC1-0D76AA6151F9}" dt="2024-11-11T21:44:01.342" v="156" actId="1076"/>
          <ac:spMkLst>
            <pc:docMk/>
            <pc:sldMk cId="1457965487" sldId="278"/>
            <ac:spMk id="3" creationId="{54CE7015-BD82-83CC-5589-C25F24BBF875}"/>
          </ac:spMkLst>
        </pc:spChg>
        <pc:spChg chg="add mod">
          <ac:chgData name="Cassie Muth" userId="f164a470c00c4c74" providerId="LiveId" clId="{BB8F83FF-5F1B-49DF-ADC1-0D76AA6151F9}" dt="2024-11-11T21:42:49.450" v="152" actId="12"/>
          <ac:spMkLst>
            <pc:docMk/>
            <pc:sldMk cId="1457965487" sldId="278"/>
            <ac:spMk id="4" creationId="{6C955E78-990F-D4D3-2C1D-9923A76053E7}"/>
          </ac:spMkLst>
        </pc:spChg>
        <pc:spChg chg="mod">
          <ac:chgData name="Cassie Muth" userId="f164a470c00c4c74" providerId="LiveId" clId="{BB8F83FF-5F1B-49DF-ADC1-0D76AA6151F9}" dt="2024-11-11T21:46:01.787" v="198" actId="255"/>
          <ac:spMkLst>
            <pc:docMk/>
            <pc:sldMk cId="1457965487" sldId="278"/>
            <ac:spMk id="158" creationId="{751FBE27-5F77-3E21-97D6-111391D59C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b76edd1a6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4b76edd1a6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DB1A91ED-F1A7-C51D-A174-5EA38F6F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226a6aaeb_0_19:notes">
            <a:extLst>
              <a:ext uri="{FF2B5EF4-FFF2-40B4-BE49-F238E27FC236}">
                <a16:creationId xmlns:a16="http://schemas.microsoft.com/office/drawing/2014/main" id="{B16F0D34-6407-E99F-4CFB-4E00DE490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226a6aaeb_0_19:notes">
            <a:extLst>
              <a:ext uri="{FF2B5EF4-FFF2-40B4-BE49-F238E27FC236}">
                <a16:creationId xmlns:a16="http://schemas.microsoft.com/office/drawing/2014/main" id="{6C39AF65-3553-A25A-C0E7-C4B1CE37C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9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44fdaabe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44fdaabe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44fdaab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44fdaab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44fdaabe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44fdaabe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226a6aae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226a6aae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04827e89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04827e89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7DBD1578-572B-C94F-2D7A-3800A73F3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30128fb60_0_0:notes">
            <a:extLst>
              <a:ext uri="{FF2B5EF4-FFF2-40B4-BE49-F238E27FC236}">
                <a16:creationId xmlns:a16="http://schemas.microsoft.com/office/drawing/2014/main" id="{C68A180B-F924-3D2B-FD76-A904129D8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e30128fb60_0_0:notes">
            <a:extLst>
              <a:ext uri="{FF2B5EF4-FFF2-40B4-BE49-F238E27FC236}">
                <a16:creationId xmlns:a16="http://schemas.microsoft.com/office/drawing/2014/main" id="{022258EC-DFAF-0078-6527-8A334CA63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48286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44fdaabe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44fdaabe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44fdaab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44fdaabe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226a6aa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226a6aae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44fdaabe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44fdaabe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44fdaabe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44fdaabe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44fdaabe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44fdaabe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44fdaabe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44fdaabe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800"/>
              <a:buChar char="●"/>
              <a:defRPr>
                <a:solidFill>
                  <a:srgbClr val="000E54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○"/>
              <a:defRPr>
                <a:solidFill>
                  <a:srgbClr val="000E54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■"/>
              <a:defRPr>
                <a:solidFill>
                  <a:srgbClr val="000E54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●"/>
              <a:defRPr>
                <a:solidFill>
                  <a:srgbClr val="000E54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○"/>
              <a:defRPr>
                <a:solidFill>
                  <a:srgbClr val="000E54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■"/>
              <a:defRPr>
                <a:solidFill>
                  <a:srgbClr val="000E54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●"/>
              <a:defRPr>
                <a:solidFill>
                  <a:srgbClr val="000E54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○"/>
              <a:defRPr>
                <a:solidFill>
                  <a:srgbClr val="000E54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400"/>
              <a:buChar char="■"/>
              <a:defRPr>
                <a:solidFill>
                  <a:srgbClr val="000E5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75" y="45720"/>
            <a:ext cx="886975" cy="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2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2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6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800"/>
              <a:buChar char="●"/>
              <a:defRPr>
                <a:solidFill>
                  <a:srgbClr val="D445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●"/>
              <a:defRPr>
                <a:solidFill>
                  <a:srgbClr val="D44500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●"/>
              <a:defRPr>
                <a:solidFill>
                  <a:srgbClr val="D44500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○"/>
              <a:defRPr>
                <a:solidFill>
                  <a:srgbClr val="D44500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D44500"/>
              </a:buClr>
              <a:buSzPts val="1400"/>
              <a:buChar char="■"/>
              <a:defRPr>
                <a:solidFill>
                  <a:srgbClr val="D445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rgbClr val="D445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rgbClr val="D445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rgbClr val="000E5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 amt="58000"/>
          </a:blip>
          <a:srcRect t="16544" b="11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162750" y="1664250"/>
            <a:ext cx="9144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Airline Delay Classification</a:t>
            </a:r>
            <a:endParaRPr sz="60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5372600" y="4415925"/>
            <a:ext cx="36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IST 718 - Big Data Analytics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June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202</a:t>
            </a: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sz="14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139450" y="4200225"/>
            <a:ext cx="3637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r>
              <a:rPr lang="en-US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Gianni Conde</a:t>
            </a:r>
            <a:endParaRPr lang="en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Kelsey Kirby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 Stiles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A8380D61-0EED-163D-3C6B-BFD53049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>
            <a:extLst>
              <a:ext uri="{FF2B5EF4-FFF2-40B4-BE49-F238E27FC236}">
                <a16:creationId xmlns:a16="http://schemas.microsoft.com/office/drawing/2014/main" id="{D9064E17-D89E-FA45-789C-AFEC507A56EC}"/>
              </a:ext>
            </a:extLst>
          </p:cNvPr>
          <p:cNvPicPr preferRelativeResize="0"/>
          <p:nvPr/>
        </p:nvPicPr>
        <p:blipFill rotWithShape="1">
          <a:blip r:embed="rId3">
            <a:alphaModFix amt="45000"/>
          </a:blip>
          <a:srcRect t="62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>
            <a:extLst>
              <a:ext uri="{FF2B5EF4-FFF2-40B4-BE49-F238E27FC236}">
                <a16:creationId xmlns:a16="http://schemas.microsoft.com/office/drawing/2014/main" id="{E7CA9DED-506E-E087-02B1-65D68CD071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0" y="470501"/>
            <a:ext cx="9144000" cy="1083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00" dirty="0"/>
              <a:t>Principal Component Analysis</a:t>
            </a:r>
            <a:endParaRPr sz="4000" dirty="0"/>
          </a:p>
        </p:txBody>
      </p:sp>
      <p:pic>
        <p:nvPicPr>
          <p:cNvPr id="249" name="Google Shape;249;p40">
            <a:extLst>
              <a:ext uri="{FF2B5EF4-FFF2-40B4-BE49-F238E27FC236}">
                <a16:creationId xmlns:a16="http://schemas.microsoft.com/office/drawing/2014/main" id="{19AA6D89-C248-D004-568E-DEB99D1138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0">
            <a:extLst>
              <a:ext uri="{FF2B5EF4-FFF2-40B4-BE49-F238E27FC236}">
                <a16:creationId xmlns:a16="http://schemas.microsoft.com/office/drawing/2014/main" id="{5A8E71FB-C530-D753-50EC-44BD848E080D}"/>
              </a:ext>
            </a:extLst>
          </p:cNvPr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40">
            <a:extLst>
              <a:ext uri="{FF2B5EF4-FFF2-40B4-BE49-F238E27FC236}">
                <a16:creationId xmlns:a16="http://schemas.microsoft.com/office/drawing/2014/main" id="{0128EF33-78D0-B9CB-BCC9-9BC581F06436}"/>
              </a:ext>
            </a:extLst>
          </p:cNvPr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257;p41">
            <a:extLst>
              <a:ext uri="{FF2B5EF4-FFF2-40B4-BE49-F238E27FC236}">
                <a16:creationId xmlns:a16="http://schemas.microsoft.com/office/drawing/2014/main" id="{5D34C67B-1FA0-1BE8-F246-347498B967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32" y="1493822"/>
            <a:ext cx="3889750" cy="3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8;p41">
            <a:extLst>
              <a:ext uri="{FF2B5EF4-FFF2-40B4-BE49-F238E27FC236}">
                <a16:creationId xmlns:a16="http://schemas.microsoft.com/office/drawing/2014/main" id="{B14CF1DB-948A-0575-4DAA-3A69143842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208" y="1435584"/>
            <a:ext cx="4041325" cy="315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49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 amt="60000"/>
          </a:blip>
          <a:srcRect r="4074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263400" y="2191950"/>
            <a:ext cx="40452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'ArrivalLongitude' and 'DepartureLongitude'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0.637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 amt="60000"/>
          </a:blip>
          <a:srcRect l="20380" r="20374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Bayes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Gradient Boosted 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 amt="49000"/>
          </a:blip>
          <a:srcRect l="12627" r="20456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Design</a:t>
            </a:r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Validation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Folds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Grid Parameter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StringIndexer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OneHotEncoder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VectorAssembler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StandardScaler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Algorithm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used 80/20 split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853950" y="1706475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40"/>
              <a:t>Results</a:t>
            </a:r>
            <a:endParaRPr sz="5040"/>
          </a:p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4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p47"/>
          <p:cNvGraphicFramePr/>
          <p:nvPr/>
        </p:nvGraphicFramePr>
        <p:xfrm>
          <a:off x="203450" y="839500"/>
          <a:ext cx="8818700" cy="3896316"/>
        </p:xfrm>
        <a:graphic>
          <a:graphicData uri="http://schemas.openxmlformats.org/drawingml/2006/table">
            <a:tbl>
              <a:tblPr>
                <a:noFill/>
                <a:tableStyleId>{77DC71E3-E307-4469-ACC9-F72342CFD7BB}</a:tableStyleId>
              </a:tblPr>
              <a:tblGrid>
                <a:gridCol w="227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000E5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000E5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000E5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000E5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Parameters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Logistic Regression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61.1%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63%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maxIter: 10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Naive Bayes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60.1%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60%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None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Random Forest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62.0%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64%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maxDepth: 30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subsamplingRate: 0.1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Gradient Boosted Tree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62.1%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64%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maxDepth: 5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maxIter: 25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stepSize: 0.2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subsamplingRate: 0.1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00E54"/>
                          </a:solidFill>
                        </a:rPr>
                        <a:t>Decision Tree</a:t>
                      </a:r>
                      <a:endParaRPr b="1"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00E54"/>
                          </a:solidFill>
                        </a:rPr>
                        <a:t>63.3%</a:t>
                      </a:r>
                      <a:endParaRPr b="1"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000E54"/>
                          </a:solidFill>
                        </a:rPr>
                        <a:t>65%</a:t>
                      </a:r>
                      <a:endParaRPr b="1"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000E54"/>
                          </a:solidFill>
                        </a:rPr>
                        <a:t>maxDepth: 30</a:t>
                      </a:r>
                      <a:endParaRPr b="1"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Support Vector Machine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60.7%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63%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E54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000E54"/>
                          </a:solidFill>
                        </a:rPr>
                        <a:t>maxIter: 2</a:t>
                      </a:r>
                      <a:endParaRPr>
                        <a:solidFill>
                          <a:srgbClr val="000E54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6" name="Google Shape;306;p4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Predictive Modeling</a:t>
            </a:r>
            <a:endParaRPr>
              <a:solidFill>
                <a:srgbClr val="000E5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6FB6FC20-B71F-8F9C-5A38-E065ACA9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>
            <a:extLst>
              <a:ext uri="{FF2B5EF4-FFF2-40B4-BE49-F238E27FC236}">
                <a16:creationId xmlns:a16="http://schemas.microsoft.com/office/drawing/2014/main" id="{1D96CD63-DDF5-35E0-9EEA-3AF02121ACD2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 l="470" t="5046" r="-470" b="1263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9">
            <a:extLst>
              <a:ext uri="{FF2B5EF4-FFF2-40B4-BE49-F238E27FC236}">
                <a16:creationId xmlns:a16="http://schemas.microsoft.com/office/drawing/2014/main" id="{42D92AD9-B006-2DE7-C9BF-7F0555AC8645}"/>
              </a:ext>
            </a:extLst>
          </p:cNvPr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29">
            <a:extLst>
              <a:ext uri="{FF2B5EF4-FFF2-40B4-BE49-F238E27FC236}">
                <a16:creationId xmlns:a16="http://schemas.microsoft.com/office/drawing/2014/main" id="{6D7C4756-C110-2A14-5A6F-98847E51EEE2}"/>
              </a:ext>
            </a:extLst>
          </p:cNvPr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29">
            <a:extLst>
              <a:ext uri="{FF2B5EF4-FFF2-40B4-BE49-F238E27FC236}">
                <a16:creationId xmlns:a16="http://schemas.microsoft.com/office/drawing/2014/main" id="{8BCBB251-8511-5076-1BBE-59CA0FFE59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9">
            <a:extLst>
              <a:ext uri="{FF2B5EF4-FFF2-40B4-BE49-F238E27FC236}">
                <a16:creationId xmlns:a16="http://schemas.microsoft.com/office/drawing/2014/main" id="{E0E4235E-2661-6C6B-B598-7B6C2309AB22}"/>
              </a:ext>
            </a:extLst>
          </p:cNvPr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29">
            <a:extLst>
              <a:ext uri="{FF2B5EF4-FFF2-40B4-BE49-F238E27FC236}">
                <a16:creationId xmlns:a16="http://schemas.microsoft.com/office/drawing/2014/main" id="{E3F80221-FC9C-2644-1FC8-9D0AA831F41D}"/>
              </a:ext>
            </a:extLst>
          </p:cNvPr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" name="Google Shape;157;p29">
            <a:extLst>
              <a:ext uri="{FF2B5EF4-FFF2-40B4-BE49-F238E27FC236}">
                <a16:creationId xmlns:a16="http://schemas.microsoft.com/office/drawing/2014/main" id="{E34CF4AB-B83D-0F98-9748-F09C7614D6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>
            <a:extLst>
              <a:ext uri="{FF2B5EF4-FFF2-40B4-BE49-F238E27FC236}">
                <a16:creationId xmlns:a16="http://schemas.microsoft.com/office/drawing/2014/main" id="{751FBE27-5F77-3E21-97D6-111391D59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1424" y="470501"/>
            <a:ext cx="2521152" cy="308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dirty="0"/>
              <a:t>Dataset</a:t>
            </a:r>
            <a:endParaRPr sz="2700" dirty="0"/>
          </a:p>
        </p:txBody>
      </p:sp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B648458C-1940-9644-18A2-33F8A502C4F5}"/>
              </a:ext>
            </a:extLst>
          </p:cNvPr>
          <p:cNvSpPr txBox="1"/>
          <p:nvPr/>
        </p:nvSpPr>
        <p:spPr>
          <a:xfrm>
            <a:off x="139449" y="899650"/>
            <a:ext cx="7176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This is a combination of the original airline delay data with the airport latitude and longitude information. We also used a lookup table for converting airline codes to airline names.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166;p30">
            <a:extLst>
              <a:ext uri="{FF2B5EF4-FFF2-40B4-BE49-F238E27FC236}">
                <a16:creationId xmlns:a16="http://schemas.microsoft.com/office/drawing/2014/main" id="{54CE7015-BD82-83CC-5589-C25F24BBF875}"/>
              </a:ext>
            </a:extLst>
          </p:cNvPr>
          <p:cNvSpPr txBox="1"/>
          <p:nvPr/>
        </p:nvSpPr>
        <p:spPr>
          <a:xfrm>
            <a:off x="139449" y="2036424"/>
            <a:ext cx="49215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Data Shape: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Raleway"/>
              <a:buChar char="●"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539,382 observations 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Raleway"/>
              <a:buChar char="●"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8 variables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164;p30">
            <a:extLst>
              <a:ext uri="{FF2B5EF4-FFF2-40B4-BE49-F238E27FC236}">
                <a16:creationId xmlns:a16="http://schemas.microsoft.com/office/drawing/2014/main" id="{6C955E78-990F-D4D3-2C1D-9923A76053E7}"/>
              </a:ext>
            </a:extLst>
          </p:cNvPr>
          <p:cNvSpPr txBox="1"/>
          <p:nvPr/>
        </p:nvSpPr>
        <p:spPr>
          <a:xfrm>
            <a:off x="139449" y="3184331"/>
            <a:ext cx="884843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Sources: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Raleway"/>
              <a:buChar char="●"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https://www.kaggle.com/datasets/ulrikthygepedersen/airlines-delay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Raleway"/>
              <a:buChar char="●"/>
            </a:pPr>
            <a:r>
              <a:rPr lang="en" sz="18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https://www.kaggle.com/datasets/aravindram11/list-of-us-airports</a:t>
            </a:r>
            <a:endParaRPr sz="18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5796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 amt="40000"/>
          </a:blip>
          <a:srcRect l="31495" r="15837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Airline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Time of Day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Departure / Arrival Time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Departure / Arrival Location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Flight Duration</a:t>
            </a:r>
            <a:endParaRPr dirty="0"/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Schema</a:t>
            </a:r>
            <a:endParaRPr>
              <a:solidFill>
                <a:srgbClr val="000E54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1495975" y="2371125"/>
            <a:ext cx="243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Flight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Length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Airline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AirportFrom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AirportTo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DayOfWeek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Class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929325" y="1293675"/>
            <a:ext cx="3494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Flight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DepartureMin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FlightMin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Airline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DepartureCode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ArrivalCode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DayOfWeek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Class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ArrivalMin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Day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TimeOfDay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DepartureTime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ArrivalTime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FlightDuration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DepartureAirport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DepartureState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DepartureLatitude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DepartureLongitude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ArrivalAirport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ArrivalState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ArrivalLatitude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000"/>
              <a:buFont typeface="Raleway"/>
              <a:buChar char="●"/>
            </a:pPr>
            <a:r>
              <a:rPr lang="en" sz="10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ArrivalLongitude</a:t>
            </a:r>
            <a:endParaRPr sz="10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1" name="Google Shape;191;p33"/>
          <p:cNvCxnSpPr>
            <a:stCxn id="189" idx="3"/>
            <a:endCxn id="190" idx="1"/>
          </p:cNvCxnSpPr>
          <p:nvPr/>
        </p:nvCxnSpPr>
        <p:spPr>
          <a:xfrm>
            <a:off x="3931075" y="3079125"/>
            <a:ext cx="99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33"/>
          <p:cNvSpPr txBox="1"/>
          <p:nvPr/>
        </p:nvSpPr>
        <p:spPr>
          <a:xfrm>
            <a:off x="590375" y="793850"/>
            <a:ext cx="394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Renamed to more intuitive labels and discretized some variables.</a:t>
            </a:r>
            <a:endParaRPr sz="18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590375" y="1441900"/>
            <a:ext cx="394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538,066 observations</a:t>
            </a:r>
            <a:endParaRPr sz="18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E54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E54"/>
                </a:solidFill>
                <a:latin typeface="Raleway"/>
                <a:ea typeface="Raleway"/>
                <a:cs typeface="Raleway"/>
                <a:sym typeface="Raleway"/>
              </a:rPr>
              <a:t>22 variables</a:t>
            </a:r>
            <a:endParaRPr sz="1800">
              <a:solidFill>
                <a:srgbClr val="000E5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 amt="58000"/>
          </a:blip>
          <a:srcRect b="17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853950" y="1706475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5040"/>
              <a:t>Exploratory Data Analysis</a:t>
            </a:r>
            <a:endParaRPr sz="5040"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50" y="53000"/>
            <a:ext cx="893625" cy="3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3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Analysis</a:t>
            </a:r>
            <a:endParaRPr>
              <a:solidFill>
                <a:srgbClr val="000E54"/>
              </a:solidFill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25" y="687900"/>
            <a:ext cx="2688875" cy="19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850" y="687900"/>
            <a:ext cx="2742625" cy="19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525" y="2609850"/>
            <a:ext cx="2742624" cy="234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6850" y="2630609"/>
            <a:ext cx="2742625" cy="241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Analysis</a:t>
            </a:r>
            <a:endParaRPr>
              <a:solidFill>
                <a:srgbClr val="000E54"/>
              </a:solidFill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600" y="2794750"/>
            <a:ext cx="2934805" cy="2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50" y="2829400"/>
            <a:ext cx="3049200" cy="2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050" y="703750"/>
            <a:ext cx="2949900" cy="20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750" y="634975"/>
            <a:ext cx="3049199" cy="22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Analysis</a:t>
            </a:r>
            <a:endParaRPr>
              <a:solidFill>
                <a:srgbClr val="000E54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50" y="671100"/>
            <a:ext cx="3015281" cy="2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850" y="2939976"/>
            <a:ext cx="2976293" cy="2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855" y="635400"/>
            <a:ext cx="3030695" cy="220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850" y="2879125"/>
            <a:ext cx="3030700" cy="214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E54"/>
                </a:solidFill>
              </a:rPr>
              <a:t>Analysis</a:t>
            </a:r>
            <a:endParaRPr>
              <a:solidFill>
                <a:srgbClr val="000E54"/>
              </a:solidFill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800"/>
            <a:ext cx="4370217" cy="42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19050"/>
            <a:ext cx="4118100" cy="30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On-screen Show 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Raleway</vt:lpstr>
      <vt:lpstr>Lato</vt:lpstr>
      <vt:lpstr>Swiss</vt:lpstr>
      <vt:lpstr>Swiss</vt:lpstr>
      <vt:lpstr>PowerPoint Presentation</vt:lpstr>
      <vt:lpstr>Dataset</vt:lpstr>
      <vt:lpstr>Feature Engineering</vt:lpstr>
      <vt:lpstr>Schema</vt:lpstr>
      <vt:lpstr>Exploratory Data Analysis</vt:lpstr>
      <vt:lpstr>Analysis</vt:lpstr>
      <vt:lpstr>Analysis</vt:lpstr>
      <vt:lpstr>Analysis</vt:lpstr>
      <vt:lpstr>Analysis</vt:lpstr>
      <vt:lpstr>Principal Component Analysis</vt:lpstr>
      <vt:lpstr>Correlations</vt:lpstr>
      <vt:lpstr>Algorithms</vt:lpstr>
      <vt:lpstr>Test Design</vt:lpstr>
      <vt:lpstr>Results</vt:lpstr>
      <vt:lpstr>Predictive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Muth, Cassie</cp:lastModifiedBy>
  <cp:revision>1</cp:revision>
  <dcterms:modified xsi:type="dcterms:W3CDTF">2024-11-11T21:46:10Z</dcterms:modified>
</cp:coreProperties>
</file>